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7"/>
  </p:notesMasterIdLst>
  <p:sldIdLst>
    <p:sldId id="859" r:id="rId2"/>
    <p:sldId id="1139" r:id="rId3"/>
    <p:sldId id="1143" r:id="rId4"/>
    <p:sldId id="1144" r:id="rId5"/>
    <p:sldId id="1164" r:id="rId6"/>
    <p:sldId id="1157" r:id="rId7"/>
    <p:sldId id="1147" r:id="rId8"/>
    <p:sldId id="1165" r:id="rId9"/>
    <p:sldId id="1149" r:id="rId10"/>
    <p:sldId id="1150" r:id="rId11"/>
    <p:sldId id="1161" r:id="rId12"/>
    <p:sldId id="1162" r:id="rId13"/>
    <p:sldId id="1163" r:id="rId14"/>
    <p:sldId id="1166" r:id="rId15"/>
    <p:sldId id="1167" r:id="rId16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23F99"/>
    <a:srgbClr val="D9709E"/>
    <a:srgbClr val="E3F2E7"/>
    <a:srgbClr val="D8ECDD"/>
    <a:srgbClr val="FF0000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51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2025/10/13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8443542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id="{219857E9-DB34-5941-E21D-6094E576DAD9}"/>
              </a:ext>
            </a:extLst>
          </p:cNvPr>
          <p:cNvSpPr txBox="1"/>
          <p:nvPr userDrawn="1"/>
        </p:nvSpPr>
        <p:spPr>
          <a:xfrm>
            <a:off x="4006974" y="-27384"/>
            <a:ext cx="79208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实验班全程提优</a:t>
            </a:r>
            <a:r>
              <a:rPr lang="zh-CN" altLang="en-US" sz="200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 </a:t>
            </a:r>
            <a:r>
              <a:rPr lang="zh-CN" altLang="en-US" sz="200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高中英语 选择性必修 第四册 </a:t>
            </a:r>
            <a:r>
              <a:rPr lang="en-US" altLang="zh-CN" sz="200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BSD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2025/10/13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5" Type="http://schemas.openxmlformats.org/officeDocument/2006/relationships/image" Target="../media/image6.png"/><Relationship Id="rId4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png"/><Relationship Id="rId5" Type="http://schemas.openxmlformats.org/officeDocument/2006/relationships/image" Target="../media/image5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334327" y="1721001"/>
            <a:ext cx="11523345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5400">
                <a:solidFill>
                  <a:srgbClr val="549E39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UNIT 10</a:t>
            </a:r>
            <a:r>
              <a:rPr lang="zh-CN" altLang="en-US" sz="5400">
                <a:solidFill>
                  <a:srgbClr val="549E39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　</a:t>
            </a:r>
            <a:r>
              <a:rPr lang="en-US" altLang="zh-CN" sz="5400">
                <a:solidFill>
                  <a:srgbClr val="549E39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CONNECTIONS</a:t>
            </a:r>
            <a:endParaRPr lang="zh-CN" altLang="en-US" sz="5400" dirty="0">
              <a:solidFill>
                <a:srgbClr val="549E39"/>
              </a:solidFill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34327" y="3115491"/>
            <a:ext cx="11523345" cy="1069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800" b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Part 4</a:t>
            </a:r>
            <a:r>
              <a:rPr lang="zh-CN" altLang="en-US" sz="4800" b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　</a:t>
            </a:r>
            <a:r>
              <a:rPr lang="en-US" altLang="zh-CN" sz="4800" b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LESSON 3</a:t>
            </a:r>
            <a:endParaRPr lang="zh-CN" altLang="en-US" sz="4800" b="0" dirty="0">
              <a:solidFill>
                <a:srgbClr val="000000"/>
              </a:solidFill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6574" y="1420111"/>
            <a:ext cx="11377264" cy="1288809"/>
          </a:xfrm>
          <a:prstGeom prst="rect">
            <a:avLst/>
          </a:prstGeom>
        </p:spPr>
      </p:pic>
      <p:pic>
        <p:nvPicPr>
          <p:cNvPr id="4" name="教材原句S.eps" descr="id:2147486210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264903" y="1196751"/>
            <a:ext cx="7518935" cy="455229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10469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D9709E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put away </a:t>
            </a:r>
            <a:r>
              <a:rPr lang="zh-CN" altLang="zh-CN" b="1">
                <a:solidFill>
                  <a:srgbClr val="D9709E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收拾</a:t>
            </a:r>
            <a:r>
              <a:rPr lang="zh-CN" altLang="zh-CN" b="1">
                <a:solidFill>
                  <a:srgbClr val="D9709E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>
                <a:solidFill>
                  <a:srgbClr val="D9709E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放好</a:t>
            </a:r>
            <a:r>
              <a:rPr lang="zh-CN" altLang="zh-CN" b="1">
                <a:solidFill>
                  <a:srgbClr val="D9709E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>
                <a:solidFill>
                  <a:srgbClr val="D9709E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储</a:t>
            </a:r>
            <a:r>
              <a:rPr lang="zh-CN" altLang="zh-CN" b="1" smtClean="0">
                <a:solidFill>
                  <a:srgbClr val="D9709E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存</a:t>
            </a:r>
            <a:endParaRPr lang="en-US" altLang="zh-CN" b="1" smtClean="0">
              <a:solidFill>
                <a:srgbClr val="D9709E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bed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put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dishes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away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went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Marilla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frowning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most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resolutely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玛丽拉收拾完盘子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紧紧地皱着眉头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也回到房间休息了。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Before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all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leave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would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check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all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books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put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away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在你们都离开之前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请检查一下所有的书都放好了吗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1416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1018699"/>
            <a:ext cx="11485848" cy="3418413"/>
          </a:xfrm>
          <a:prstGeom prst="rect">
            <a:avLst/>
          </a:prstGeom>
        </p:spPr>
      </p:pic>
      <p:pic>
        <p:nvPicPr>
          <p:cNvPr id="4" name="知识拓展.eps" descr="id:2147486224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50590" y="811864"/>
            <a:ext cx="2069857" cy="367090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09304"/>
            <a:ext cx="11485848" cy="3346237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put aside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节省；搁置；储存；留出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put forward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提出（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建议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）；将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提前；将（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钟表等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）向前拨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put off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延期，推迟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put up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举起；张贴；建立；提供食宿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put up with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忍受，容忍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put through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接通电话；完成；使经受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42292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9999" y="1363058"/>
            <a:ext cx="11485848" cy="1057830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9998" y="1279247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F08100"/>
                </a:solidFill>
                <a:latin typeface="Cambria Math" panose="02040503050406030204" pitchFamily="18" charset="0"/>
                <a:ea typeface="MS Mincho"/>
                <a:cs typeface="Cambria Math" panose="02040503050406030204" pitchFamily="18" charset="0"/>
              </a:rPr>
              <a:t>❶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Well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well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there’s no need to cry so about it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.”“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好了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好了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没有必要为此哭成这样。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型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is no need to do...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没必要做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……”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climate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very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similar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USA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need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worry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about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这里的气候与美国的很相似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所以你没必要为此担忧。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XB4.eps" descr="id:2147486434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32452" y="836712"/>
            <a:ext cx="1982452" cy="382330"/>
          </a:xfrm>
          <a:prstGeom prst="rect">
            <a:avLst/>
          </a:prstGeom>
        </p:spPr>
      </p:pic>
      <p:pic>
        <p:nvPicPr>
          <p:cNvPr id="4" name="TS13.eps" descr="id:2147486441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481635" y="2579494"/>
            <a:ext cx="942043" cy="3195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676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1018699"/>
            <a:ext cx="11485848" cy="2770341"/>
          </a:xfrm>
          <a:prstGeom prst="rect">
            <a:avLst/>
          </a:prstGeom>
        </p:spPr>
      </p:pic>
      <p:pic>
        <p:nvPicPr>
          <p:cNvPr id="4" name="知识拓展.eps" descr="id:2147486224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50590" y="811864"/>
            <a:ext cx="2069857" cy="367090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09304"/>
            <a:ext cx="11485848" cy="5078313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is no need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 sb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do sth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某人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）没有必要做某事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is no point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doing sth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做某事是没有意义的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is no sense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doing sth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做某事是没有意义的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is no hope of doing sth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做某事是没有希望的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is no use doing sth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做某事是没用的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opinion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point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arguing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over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any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more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在我看来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就此再争论是没有意义的。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use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complaining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without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taking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any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action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只抱怨而不采取行动是没有用的。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sense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following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crowd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blindly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盲目随大流是没有意义的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71102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9999" y="920523"/>
            <a:ext cx="11485848" cy="1057830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9998" y="836712"/>
            <a:ext cx="11485848" cy="3900235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F08100"/>
                </a:solidFill>
                <a:latin typeface="Cambria Math" panose="02040503050406030204" pitchFamily="18" charset="0"/>
                <a:ea typeface="MS Mincho"/>
                <a:cs typeface="Cambria Math" panose="02040503050406030204" pitchFamily="18" charset="0"/>
              </a:rPr>
              <a:t>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Midway between table and bed was the window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 an icy white curtain over it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在桌子和床的中间有一扇窗户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上面是一层雪白色的窗帘。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1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本句中含有全部倒装结构。表示方位的副词短语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Midway between table and bed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位于句首，本句主语为名词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window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。正常语序为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window was midway between table and bed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table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against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window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book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written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by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Mark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Twain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靠窗的桌子上放着一本马克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吐温写的书。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7" name="TS13.eps" descr="id:2147486441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81635" y="2136959"/>
            <a:ext cx="942043" cy="3195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8325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78313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句中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 an icy white curtain over it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＋名词＋介词短语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构成的复合结构。当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的复合结构在句中表状态或说明背景情况时，常作伴随、方式、原因、条件等状语。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Linda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said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goodbye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parents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tears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eyes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boarded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train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琳达含泪向父母道别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然后踏上了火车。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wounded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boy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glared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nobleman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teeth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clenched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受伤的男孩咬牙切齿地瞪着那位贵族。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path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follow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Jane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just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walked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quite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long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time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没有路可走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简就这样走了很长一段时间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13441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6574" y="2636912"/>
            <a:ext cx="11377264" cy="1224136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918573"/>
            <a:ext cx="11485848" cy="310469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adopt</a:t>
            </a:r>
            <a:r>
              <a:rPr lang="en-US" altLang="zh-CN" b="1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i="1">
                <a:solidFill>
                  <a:srgbClr val="223F99"/>
                </a:solidFill>
                <a:latin typeface="Book Antiqua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i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b="1">
                <a:solidFill>
                  <a:srgbClr val="223F99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i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&amp;</a:t>
            </a:r>
            <a:r>
              <a:rPr lang="en-US" altLang="zh-CN" b="1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i="1">
                <a:solidFill>
                  <a:srgbClr val="223F99"/>
                </a:solidFill>
                <a:latin typeface="Book Antiqua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i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b="1">
                <a:solidFill>
                  <a:srgbClr val="223F99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收养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领养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采取某种方法、政策、态度</a:t>
            </a:r>
            <a:r>
              <a:rPr lang="zh-CN" altLang="zh-CN" b="1" smtClean="0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等</a:t>
            </a:r>
            <a:endParaRPr lang="en-US" altLang="zh-CN" b="1" smtClean="0">
              <a:solidFill>
                <a:srgbClr val="223F99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apply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adopt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boy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from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orphanage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need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help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their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farm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他们申请从孤儿院领养一个男孩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因为他们的农场需要帮忙。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schools must adopt new methods of teaching foreign languages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学校必须采用新的外语教学方法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单词冲关.eps" descr="id:2147486203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78582" y="1542939"/>
            <a:ext cx="1872208" cy="373893"/>
          </a:xfrm>
          <a:prstGeom prst="rect">
            <a:avLst/>
          </a:prstGeom>
        </p:spPr>
      </p:pic>
      <p:pic>
        <p:nvPicPr>
          <p:cNvPr id="4" name="核心知识过.eps" descr="id:2147486175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3070870" y="764704"/>
            <a:ext cx="5591972" cy="584808"/>
          </a:xfrm>
          <a:prstGeom prst="rect">
            <a:avLst/>
          </a:prstGeom>
        </p:spPr>
      </p:pic>
      <p:pic>
        <p:nvPicPr>
          <p:cNvPr id="5" name="教材原句S.eps" descr="id:2147486210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4264903" y="2413553"/>
            <a:ext cx="7518935" cy="446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6433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3861048"/>
            <a:ext cx="11485848" cy="1944216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0823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adopt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sb as...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收养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选定某人为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adopt/take an approach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采取一种方法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adopt one’s suggestion/advice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采纳某人的建议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意见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Had I adopted his advice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would have achieved my goal on schedule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我要是听了他的建议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就会如期实现我的目标。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adopted 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adj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收养的；移居的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adoption 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收养；采用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 adopted son/daughter/child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养子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养女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领养的孩子 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TS8.eps" descr="id:2147486217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50590" y="907703"/>
            <a:ext cx="1064333" cy="361057"/>
          </a:xfrm>
          <a:prstGeom prst="rect">
            <a:avLst/>
          </a:prstGeom>
        </p:spPr>
      </p:pic>
      <p:pic>
        <p:nvPicPr>
          <p:cNvPr id="9" name="知识拓展.eps" descr="id:2147486224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550590" y="3654212"/>
            <a:ext cx="2069857" cy="3670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5126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3466971"/>
            <a:ext cx="11485848" cy="2842349"/>
          </a:xfrm>
          <a:prstGeom prst="rect">
            <a:avLst/>
          </a:prstGeom>
        </p:spPr>
      </p:pic>
      <p:pic>
        <p:nvPicPr>
          <p:cNvPr id="13" name="知识拓展.eps" descr="id:2147486224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50590" y="3260136"/>
            <a:ext cx="2069857" cy="36709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6574" y="1555501"/>
            <a:ext cx="11377264" cy="568729"/>
          </a:xfrm>
          <a:prstGeom prst="rect">
            <a:avLst/>
          </a:prstGeom>
        </p:spPr>
      </p:pic>
      <p:pic>
        <p:nvPicPr>
          <p:cNvPr id="7" name="教材原句S.eps" descr="id:2147486210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4264903" y="1332142"/>
            <a:ext cx="7518935" cy="446718"/>
          </a:xfrm>
          <a:prstGeom prst="rect">
            <a:avLst/>
          </a:prstGeom>
        </p:spPr>
      </p:pic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874685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freeze </a:t>
            </a:r>
            <a:r>
              <a:rPr lang="en-US" altLang="zh-CN" b="1" i="1">
                <a:solidFill>
                  <a:srgbClr val="223F99"/>
                </a:solidFill>
                <a:latin typeface="Book Antiqua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i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b="1">
                <a:solidFill>
                  <a:srgbClr val="223F99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i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&amp;</a:t>
            </a:r>
            <a:r>
              <a:rPr lang="en-US" altLang="zh-CN" b="1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i="1">
                <a:solidFill>
                  <a:srgbClr val="223F99"/>
                </a:solidFill>
                <a:latin typeface="Book Antiqua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i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b="1">
                <a:solidFill>
                  <a:srgbClr val="223F99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呆住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突然停止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；（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使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结冰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，（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使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冻</a:t>
            </a:r>
            <a:r>
              <a:rPr lang="zh-CN" altLang="zh-CN" b="1" smtClean="0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结</a:t>
            </a:r>
            <a:endParaRPr lang="en-US" altLang="zh-CN" b="1" smtClean="0">
              <a:solidFill>
                <a:srgbClr val="223F99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...she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froze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amazement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.……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她惊讶地呆住了。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 seeing the fierce dog running towards her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little Kate froze with horror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看到那只凶猛的狗向她跑来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小凯特吓得僵住了。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00000"/>
              </a:lnSpc>
              <a:spcAft>
                <a:spcPts val="0"/>
              </a:spcAft>
            </a:pP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freezing 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adj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极冷的；冰冻的；冰点以下的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冰点（＝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freezing point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above/below freezing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在冰点以上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下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freezing cold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极冷的；冻僵的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frozen 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adj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冰冻的，严寒的；冷冻的，冷藏的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0043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freezing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cold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outside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better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put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more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clothes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外面极冷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所以你最好多穿点衣服。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next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morning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up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dark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before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water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frozen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could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wash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第二天早晨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我们和以往一样天没亮就起床了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可是水都冻住了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所以我们不能洗漱了。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55123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6574" y="1526623"/>
            <a:ext cx="11377264" cy="606233"/>
          </a:xfrm>
          <a:prstGeom prst="rect">
            <a:avLst/>
          </a:prstGeom>
        </p:spPr>
      </p:pic>
      <p:pic>
        <p:nvPicPr>
          <p:cNvPr id="7" name="教材原句S.eps" descr="id:2147486210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264903" y="1303264"/>
            <a:ext cx="7518935" cy="446718"/>
          </a:xfrm>
          <a:prstGeom prst="rect">
            <a:avLst/>
          </a:prstGeom>
        </p:spPr>
      </p:pic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320687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proceed </a:t>
            </a:r>
            <a:r>
              <a:rPr lang="en-US" altLang="zh-CN" b="1" i="1">
                <a:solidFill>
                  <a:srgbClr val="223F99"/>
                </a:solidFill>
                <a:latin typeface="Book Antiqua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i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b="1">
                <a:solidFill>
                  <a:srgbClr val="223F99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继续进行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继续</a:t>
            </a:r>
            <a:r>
              <a:rPr lang="zh-CN" altLang="zh-CN" b="1" smtClean="0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做</a:t>
            </a:r>
            <a:endParaRPr lang="en-US" altLang="zh-CN" b="1" smtClean="0">
              <a:solidFill>
                <a:srgbClr val="223F99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...she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proceeded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cry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stormily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.……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她继续放声大哭起来。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proceed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along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沿着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前进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proceed to do/with sth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继续（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）某事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proceeding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along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street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northerly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direction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我沿着街道朝北走。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outlined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plans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proceeded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explain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them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more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detail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他简单介绍了他的计划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接着又做了更详细的解释。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Until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these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conditions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cannot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proceed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sale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除非这些条件得到满足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否则我们不能做这个交易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8" name="TS8.eps" descr="id:2147486679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461330" y="2294124"/>
            <a:ext cx="1064333" cy="3610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6699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6574" y="1457615"/>
            <a:ext cx="11377264" cy="1251305"/>
          </a:xfrm>
          <a:prstGeom prst="rect">
            <a:avLst/>
          </a:prstGeom>
        </p:spPr>
      </p:pic>
      <p:pic>
        <p:nvPicPr>
          <p:cNvPr id="4" name="教材原句S.eps" descr="id:2147486210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264903" y="1234256"/>
            <a:ext cx="7518935" cy="446718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658694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reveal</a:t>
            </a:r>
            <a:r>
              <a:rPr lang="en-US" altLang="zh-CN" b="1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i="1">
                <a:solidFill>
                  <a:srgbClr val="223F99"/>
                </a:solidFill>
                <a:latin typeface="Book Antiqua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i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b="1">
                <a:solidFill>
                  <a:srgbClr val="223F99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展现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显露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揭示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揭</a:t>
            </a:r>
            <a:r>
              <a:rPr lang="zh-CN" altLang="zh-CN" b="1" smtClean="0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露</a:t>
            </a:r>
            <a:endParaRPr lang="en-US" altLang="zh-CN" b="1" smtClean="0">
              <a:solidFill>
                <a:srgbClr val="223F99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child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raised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head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revealing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tear-stained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face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孩子抬起了头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露出一张泪痕斑斑的脸。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These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poems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reveal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gentle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side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这些诗显示出她温柔的一面。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revealed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important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evidence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been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suppressed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据透露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重要的证据被隐瞒了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21259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6574" y="1526623"/>
            <a:ext cx="11377264" cy="606233"/>
          </a:xfrm>
          <a:prstGeom prst="rect">
            <a:avLst/>
          </a:prstGeom>
        </p:spPr>
      </p:pic>
      <p:pic>
        <p:nvPicPr>
          <p:cNvPr id="7" name="教材原句S.eps" descr="id:2147486210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264903" y="1303264"/>
            <a:ext cx="7518935" cy="446718"/>
          </a:xfrm>
          <a:prstGeom prst="rect">
            <a:avLst/>
          </a:prstGeom>
        </p:spPr>
      </p:pic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212692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dare </a:t>
            </a:r>
            <a:r>
              <a:rPr lang="en-US" altLang="zh-CN" b="1" i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 b="1">
                <a:solidFill>
                  <a:srgbClr val="223F99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i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&amp;</a:t>
            </a:r>
            <a:r>
              <a:rPr lang="en-US" altLang="zh-CN" b="1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i="1">
                <a:solidFill>
                  <a:srgbClr val="223F99"/>
                </a:solidFill>
                <a:latin typeface="Book Antiqua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i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b="1">
                <a:solidFill>
                  <a:srgbClr val="223F99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胆敢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敢</a:t>
            </a:r>
            <a:r>
              <a:rPr lang="zh-CN" altLang="zh-CN" b="1" smtClean="0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于</a:t>
            </a:r>
            <a:endParaRPr lang="en-US" altLang="zh-CN" b="1" smtClean="0">
              <a:solidFill>
                <a:srgbClr val="223F99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daren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trust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put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out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yourself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我可不敢让你自己吹灭它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蜡烛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Since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stuck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lift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year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ago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hasn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dared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get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back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into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自从一年前被困在电梯里之后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他就再也没敢乘过电梯。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dare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do sth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敢于做某事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dare you...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 你怎么敢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dare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judgement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你怎么敢对我妄加评论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8" name="TS8.eps" descr="id:2147486679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478582" y="3351583"/>
            <a:ext cx="1064333" cy="361057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60854" y="5195519"/>
            <a:ext cx="11485848" cy="1114157"/>
          </a:xfrm>
          <a:prstGeom prst="rect">
            <a:avLst/>
          </a:prstGeom>
        </p:spPr>
      </p:pic>
      <p:pic>
        <p:nvPicPr>
          <p:cNvPr id="10" name="知识拓展.eps" descr="id:2147486224;FounderCES"/>
          <p:cNvPicPr/>
          <p:nvPr/>
        </p:nvPicPr>
        <p:blipFill>
          <a:blip r:embed="rId6"/>
          <a:stretch>
            <a:fillRect/>
          </a:stretch>
        </p:blipFill>
        <p:spPr>
          <a:xfrm>
            <a:off x="550590" y="4941168"/>
            <a:ext cx="2069857" cy="367090"/>
          </a:xfrm>
          <a:prstGeom prst="rect">
            <a:avLst/>
          </a:prstGeom>
        </p:spPr>
      </p:pic>
      <p:sp>
        <p:nvSpPr>
          <p:cNvPr id="11" name="内容占位符 1"/>
          <p:cNvSpPr txBox="1">
            <a:spLocks/>
          </p:cNvSpPr>
          <p:nvPr/>
        </p:nvSpPr>
        <p:spPr bwMode="auto">
          <a:xfrm>
            <a:off x="360854" y="5186124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dare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用作情态动词，通常只用于否定句或疑问句。</a:t>
            </a:r>
            <a:endParaRPr lang="zh-CN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dare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用作实义动词，可用于各类句式（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肯定句、否定句、疑问句等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22227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3179295"/>
            <a:ext cx="11485848" cy="609745"/>
          </a:xfrm>
          <a:prstGeom prst="rect">
            <a:avLst/>
          </a:prstGeom>
        </p:spPr>
      </p:pic>
      <p:pic>
        <p:nvPicPr>
          <p:cNvPr id="12" name="知识拓展.eps" descr="id:2147486224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50590" y="2924944"/>
            <a:ext cx="2069857" cy="36709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6574" y="1852159"/>
            <a:ext cx="11377264" cy="468315"/>
          </a:xfrm>
          <a:prstGeom prst="rect">
            <a:avLst/>
          </a:prstGeom>
        </p:spPr>
      </p:pic>
      <p:pic>
        <p:nvPicPr>
          <p:cNvPr id="5" name="教材原句S.eps" descr="id:2147486210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4264903" y="1628800"/>
            <a:ext cx="7518935" cy="446718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10455"/>
            <a:ext cx="11485848" cy="249299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D9709E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burst</a:t>
            </a:r>
            <a:r>
              <a:rPr lang="en-US" altLang="zh-CN" b="1">
                <a:solidFill>
                  <a:srgbClr val="D9709E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D9709E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into</a:t>
            </a:r>
            <a:r>
              <a:rPr lang="en-US" altLang="zh-CN" b="1">
                <a:solidFill>
                  <a:srgbClr val="D9709E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D9709E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突然</a:t>
            </a:r>
            <a:r>
              <a:rPr lang="en-US" altLang="zh-CN" b="1">
                <a:solidFill>
                  <a:srgbClr val="D9709E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>
                <a:solidFill>
                  <a:srgbClr val="D9709E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起来</a:t>
            </a:r>
            <a:r>
              <a:rPr lang="zh-CN" altLang="zh-CN" b="1">
                <a:solidFill>
                  <a:srgbClr val="D9709E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D9709E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尤指唱歌、哭、笑等</a:t>
            </a:r>
            <a:r>
              <a:rPr lang="zh-CN" altLang="zh-CN" b="1">
                <a:solidFill>
                  <a:srgbClr val="D9709E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050">
              <a:solidFill>
                <a:srgbClr val="D9709E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going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burst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into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tears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我马上就要哭出来了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audience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burst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into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thunderous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applause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观众发出雷鸣般的掌声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00000"/>
              </a:lnSpc>
              <a:spcAft>
                <a:spcPts val="0"/>
              </a:spcAft>
            </a:pP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00000"/>
              </a:lnSpc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burst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 anger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勃然大怒 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XB3.eps" descr="id:2147486294;FounderCES"/>
          <p:cNvPicPr/>
          <p:nvPr/>
        </p:nvPicPr>
        <p:blipFill>
          <a:blip r:embed="rId6"/>
          <a:stretch>
            <a:fillRect/>
          </a:stretch>
        </p:blipFill>
        <p:spPr>
          <a:xfrm>
            <a:off x="478582" y="836712"/>
            <a:ext cx="2016224" cy="3875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9775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1449</TotalTime>
  <Words>1657</Words>
  <Application>Microsoft Office PowerPoint</Application>
  <PresentationFormat>自定义</PresentationFormat>
  <Paragraphs>81</Paragraphs>
  <Slides>15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15</vt:i4>
      </vt:variant>
    </vt:vector>
  </HeadingPairs>
  <TitlesOfParts>
    <vt:vector size="26" baseType="lpstr">
      <vt:lpstr>Book Antiqua</vt:lpstr>
      <vt:lpstr>Calibri</vt:lpstr>
      <vt:lpstr>MS Mincho</vt:lpstr>
      <vt:lpstr>黑体</vt:lpstr>
      <vt:lpstr>楷体</vt:lpstr>
      <vt:lpstr>宋体</vt:lpstr>
      <vt:lpstr>微软雅黑</vt:lpstr>
      <vt:lpstr>Arial</vt:lpstr>
      <vt:lpstr>Cambria Math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447</cp:revision>
  <dcterms:created xsi:type="dcterms:W3CDTF">2020-11-06T05:24:00Z</dcterms:created>
  <dcterms:modified xsi:type="dcterms:W3CDTF">2025-10-13T12:56:55Z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